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4" r:id="rId3"/>
    <p:sldId id="266" r:id="rId4"/>
    <p:sldId id="272" r:id="rId5"/>
    <p:sldId id="265" r:id="rId6"/>
    <p:sldId id="268" r:id="rId7"/>
    <p:sldId id="269" r:id="rId8"/>
    <p:sldId id="267" r:id="rId9"/>
    <p:sldId id="271" r:id="rId10"/>
    <p:sldId id="273" r:id="rId1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-1368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8">
            <a:extLst>
              <a:ext uri="{FF2B5EF4-FFF2-40B4-BE49-F238E27FC236}"/>
            </a:extLst>
          </p:cNvPr>
          <p:cNvSpPr/>
          <p:nvPr userDrawn="1"/>
        </p:nvSpPr>
        <p:spPr>
          <a:xfrm>
            <a:off x="268288" y="238125"/>
            <a:ext cx="11664950" cy="6381750"/>
          </a:xfrm>
          <a:prstGeom prst="rect">
            <a:avLst/>
          </a:prstGeom>
          <a:noFill/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9">
            <a:extLst>
              <a:ext uri="{FF2B5EF4-FFF2-40B4-BE49-F238E27FC236}"/>
            </a:extLst>
          </p:cNvPr>
          <p:cNvSpPr/>
          <p:nvPr userDrawn="1"/>
        </p:nvSpPr>
        <p:spPr>
          <a:xfrm>
            <a:off x="5373688" y="1657350"/>
            <a:ext cx="4645025" cy="4252913"/>
          </a:xfrm>
          <a:custGeom>
            <a:avLst/>
            <a:gdLst>
              <a:gd name="connsiteX0" fmla="*/ 0 w 11665527"/>
              <a:gd name="connsiteY0" fmla="*/ 0 h 2378073"/>
              <a:gd name="connsiteX1" fmla="*/ 11665527 w 11665527"/>
              <a:gd name="connsiteY1" fmla="*/ 0 h 2378073"/>
              <a:gd name="connsiteX2" fmla="*/ 11665527 w 11665527"/>
              <a:gd name="connsiteY2" fmla="*/ 2378073 h 2378073"/>
              <a:gd name="connsiteX3" fmla="*/ 0 w 11665527"/>
              <a:gd name="connsiteY3" fmla="*/ 2378073 h 2378073"/>
              <a:gd name="connsiteX4" fmla="*/ 0 w 11665527"/>
              <a:gd name="connsiteY4" fmla="*/ 0 h 2378073"/>
              <a:gd name="connsiteX0" fmla="*/ 0 w 11665527"/>
              <a:gd name="connsiteY0" fmla="*/ 572655 h 2950728"/>
              <a:gd name="connsiteX1" fmla="*/ 9698181 w 11665527"/>
              <a:gd name="connsiteY1" fmla="*/ 0 h 2950728"/>
              <a:gd name="connsiteX2" fmla="*/ 11665527 w 11665527"/>
              <a:gd name="connsiteY2" fmla="*/ 2950728 h 2950728"/>
              <a:gd name="connsiteX3" fmla="*/ 0 w 11665527"/>
              <a:gd name="connsiteY3" fmla="*/ 2950728 h 2950728"/>
              <a:gd name="connsiteX4" fmla="*/ 0 w 11665527"/>
              <a:gd name="connsiteY4" fmla="*/ 572655 h 2950728"/>
              <a:gd name="connsiteX0" fmla="*/ 0 w 10178473"/>
              <a:gd name="connsiteY0" fmla="*/ 572655 h 4253055"/>
              <a:gd name="connsiteX1" fmla="*/ 9698181 w 10178473"/>
              <a:gd name="connsiteY1" fmla="*/ 0 h 4253055"/>
              <a:gd name="connsiteX2" fmla="*/ 10178473 w 10178473"/>
              <a:gd name="connsiteY2" fmla="*/ 4253055 h 4253055"/>
              <a:gd name="connsiteX3" fmla="*/ 0 w 10178473"/>
              <a:gd name="connsiteY3" fmla="*/ 2950728 h 4253055"/>
              <a:gd name="connsiteX4" fmla="*/ 0 w 10178473"/>
              <a:gd name="connsiteY4" fmla="*/ 572655 h 4253055"/>
              <a:gd name="connsiteX0" fmla="*/ 0 w 10178473"/>
              <a:gd name="connsiteY0" fmla="*/ 572655 h 4253055"/>
              <a:gd name="connsiteX1" fmla="*/ 9698181 w 10178473"/>
              <a:gd name="connsiteY1" fmla="*/ 0 h 4253055"/>
              <a:gd name="connsiteX2" fmla="*/ 10178473 w 10178473"/>
              <a:gd name="connsiteY2" fmla="*/ 4253055 h 4253055"/>
              <a:gd name="connsiteX3" fmla="*/ 6040582 w 10178473"/>
              <a:gd name="connsiteY3" fmla="*/ 4114510 h 4253055"/>
              <a:gd name="connsiteX4" fmla="*/ 0 w 10178473"/>
              <a:gd name="connsiteY4" fmla="*/ 572655 h 4253055"/>
              <a:gd name="connsiteX0" fmla="*/ 0 w 4645891"/>
              <a:gd name="connsiteY0" fmla="*/ 572655 h 4253055"/>
              <a:gd name="connsiteX1" fmla="*/ 4165599 w 4645891"/>
              <a:gd name="connsiteY1" fmla="*/ 0 h 4253055"/>
              <a:gd name="connsiteX2" fmla="*/ 4645891 w 4645891"/>
              <a:gd name="connsiteY2" fmla="*/ 4253055 h 4253055"/>
              <a:gd name="connsiteX3" fmla="*/ 508000 w 4645891"/>
              <a:gd name="connsiteY3" fmla="*/ 4114510 h 4253055"/>
              <a:gd name="connsiteX4" fmla="*/ 0 w 4645891"/>
              <a:gd name="connsiteY4" fmla="*/ 572655 h 425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5891" h="4253055">
                <a:moveTo>
                  <a:pt x="0" y="572655"/>
                </a:moveTo>
                <a:lnTo>
                  <a:pt x="4165599" y="0"/>
                </a:lnTo>
                <a:lnTo>
                  <a:pt x="4645891" y="4253055"/>
                </a:lnTo>
                <a:lnTo>
                  <a:pt x="508000" y="4114510"/>
                </a:lnTo>
                <a:lnTo>
                  <a:pt x="0" y="572655"/>
                </a:lnTo>
                <a:close/>
              </a:path>
            </a:pathLst>
          </a:custGeom>
          <a:solidFill>
            <a:schemeClr val="bg1">
              <a:alpha val="62000"/>
            </a:schemeClr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44A59-C5D7-4CE8-95DB-D0EE5BD0034D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98717-3440-412F-A827-23326197D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3097D-63B2-487B-89B7-4B3E860A5254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26536-FE16-4A44-98C5-750AD4D20C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DFB3B-1A16-4997-BDFB-2B16EAC3E9B8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487B6-E633-4E4F-AC71-B00F5EDC5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B00C6-F749-4EC7-8D95-0708D7B5289B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A8F2D-2771-45B2-9B33-C874C4577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8D7D0-A92E-40D6-B109-CECBD3B032E3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5CB6E-2804-420A-A415-0B3ACC842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1D3FA-6D45-4BCE-8D24-79BA1BC9F27D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B6D57-7344-41F5-BE4C-C2C71DFB6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930F5-9668-4EF4-890F-D274CD4C6408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D0D02-99D7-475F-AD5A-5870F852A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7F5E-146A-439C-AB1B-0366E3179F26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5EE37-4DC7-4D35-A4FF-F15950003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DCEF2-4D98-432A-820F-7309070C2FBB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9EF6F-9654-4BD2-9D8F-B0D68D3580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1ECAE-0728-4C00-AC70-406DEC26EBBE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89311-2625-407D-BEB9-B2332B2A5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5833A-50AF-4A09-A7D1-2C04B0E2ECD3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463D1-5DFD-473D-B434-7BE06D1047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27DC52-92B7-4AF6-9AF5-DB84A136868F}" type="datetimeFigureOut">
              <a:rPr lang="ru-RU"/>
              <a:pPr>
                <a:defRPr/>
              </a:pPr>
              <a:t>07.07.2023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51844A-B393-4910-909B-0D38350A0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/>
            </a:extLst>
          </p:cNvPr>
          <p:cNvSpPr/>
          <p:nvPr userDrawn="1"/>
        </p:nvSpPr>
        <p:spPr>
          <a:xfrm>
            <a:off x="268288" y="238125"/>
            <a:ext cx="11664950" cy="6381750"/>
          </a:xfrm>
          <a:prstGeom prst="rect">
            <a:avLst/>
          </a:prstGeom>
          <a:noFill/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>
            <a:extLst>
              <a:ext uri="{FF2B5EF4-FFF2-40B4-BE49-F238E27FC236}"/>
            </a:extLst>
          </p:cNvPr>
          <p:cNvSpPr/>
          <p:nvPr userDrawn="1"/>
        </p:nvSpPr>
        <p:spPr>
          <a:xfrm>
            <a:off x="420688" y="390525"/>
            <a:ext cx="11364912" cy="6102350"/>
          </a:xfrm>
          <a:prstGeom prst="rect">
            <a:avLst/>
          </a:prstGeom>
          <a:solidFill>
            <a:schemeClr val="bg1">
              <a:alpha val="79000"/>
            </a:schemeClr>
          </a:solidFill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 l="17558"/>
          <a:stretch>
            <a:fillRect/>
          </a:stretch>
        </p:blipFill>
        <p:spPr bwMode="auto">
          <a:xfrm>
            <a:off x="479425" y="784225"/>
            <a:ext cx="407987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702175" y="434975"/>
            <a:ext cx="6997700" cy="6110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latin typeface="Georgia" pitchFamily="18" charset="0"/>
                <a:cs typeface="+mn-cs"/>
              </a:rPr>
              <a:t>Нафиева</a:t>
            </a:r>
            <a:r>
              <a:rPr lang="ru-RU" sz="3200" b="1" dirty="0">
                <a:latin typeface="Georgia" pitchFamily="18" charset="0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Зарина </a:t>
            </a:r>
            <a:r>
              <a:rPr lang="ru-RU" sz="3200" b="1" dirty="0" err="1">
                <a:latin typeface="Georgia" pitchFamily="18" charset="0"/>
                <a:cs typeface="+mn-cs"/>
              </a:rPr>
              <a:t>Фаридовна</a:t>
            </a:r>
            <a:endParaRPr lang="ru-RU" sz="3200" b="1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Georgia" panose="02040502050405020303" pitchFamily="18" charset="0"/>
                <a:cs typeface="+mn-cs"/>
              </a:rPr>
              <a:t>Педагог-психолог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Georgia" panose="02040502050405020303" pitchFamily="18" charset="0"/>
                <a:cs typeface="+mn-cs"/>
              </a:rPr>
              <a:t>первой квалификационной категории. </a:t>
            </a:r>
            <a:endParaRPr lang="ru-RU" sz="20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Georgia" panose="02040502050405020303" pitchFamily="18" charset="0"/>
                <a:cs typeface="+mn-cs"/>
              </a:rPr>
              <a:t>Клинический </a:t>
            </a:r>
            <a:r>
              <a:rPr lang="ru-RU" sz="2000" dirty="0">
                <a:latin typeface="Georgia" panose="02040502050405020303" pitchFamily="18" charset="0"/>
                <a:cs typeface="+mn-cs"/>
              </a:rPr>
              <a:t>психолог, кризисный психотерапевт, суицидолог.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Georgia" panose="02040502050405020303" pitchFamily="18" charset="0"/>
                <a:cs typeface="+mn-cs"/>
              </a:rPr>
              <a:t>Консультирование родителей по вопросам: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сложности </a:t>
            </a:r>
            <a:r>
              <a:rPr lang="ru-RU" sz="1900" dirty="0">
                <a:latin typeface="Georgia" pitchFamily="18" charset="0"/>
                <a:cs typeface="+mn-cs"/>
              </a:rPr>
              <a:t>в детско-родительских отношениях с </a:t>
            </a:r>
            <a:r>
              <a:rPr lang="ru-RU" sz="1900" dirty="0">
                <a:latin typeface="Georgia" pitchFamily="18" charset="0"/>
                <a:cs typeface="+mn-cs"/>
              </a:rPr>
              <a:t>подростками;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сложности </a:t>
            </a:r>
            <a:r>
              <a:rPr lang="ru-RU" sz="1900" dirty="0">
                <a:latin typeface="Georgia" pitchFamily="18" charset="0"/>
                <a:cs typeface="+mn-cs"/>
              </a:rPr>
              <a:t>в межличностных </a:t>
            </a:r>
            <a:r>
              <a:rPr lang="ru-RU" sz="1900" dirty="0">
                <a:latin typeface="Georgia" pitchFamily="18" charset="0"/>
                <a:cs typeface="+mn-cs"/>
              </a:rPr>
              <a:t>отношениях;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р</a:t>
            </a:r>
            <a:r>
              <a:rPr lang="ru-RU" sz="1900" dirty="0">
                <a:latin typeface="Georgia" pitchFamily="18" charset="0"/>
                <a:cs typeface="+mn-cs"/>
              </a:rPr>
              <a:t>азвитие </a:t>
            </a:r>
            <a:r>
              <a:rPr lang="ru-RU" sz="1900" dirty="0">
                <a:latin typeface="Georgia" pitchFamily="18" charset="0"/>
                <a:cs typeface="+mn-cs"/>
              </a:rPr>
              <a:t>коммуникативных навыков и уверенности в </a:t>
            </a:r>
            <a:r>
              <a:rPr lang="ru-RU" sz="1900" dirty="0">
                <a:latin typeface="Georgia" pitchFamily="18" charset="0"/>
                <a:cs typeface="+mn-cs"/>
              </a:rPr>
              <a:t>себе;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кризисные </a:t>
            </a:r>
            <a:r>
              <a:rPr lang="ru-RU" sz="1900" dirty="0">
                <a:latin typeface="Georgia" pitchFamily="18" charset="0"/>
                <a:cs typeface="+mn-cs"/>
              </a:rPr>
              <a:t>ситуации, возрастные </a:t>
            </a:r>
            <a:r>
              <a:rPr lang="ru-RU" sz="1900" dirty="0">
                <a:latin typeface="Georgia" pitchFamily="18" charset="0"/>
                <a:cs typeface="+mn-cs"/>
              </a:rPr>
              <a:t>кризисы;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работа </a:t>
            </a:r>
            <a:r>
              <a:rPr lang="ru-RU" sz="1900" dirty="0">
                <a:latin typeface="Georgia" pitchFamily="18" charset="0"/>
                <a:cs typeface="+mn-cs"/>
              </a:rPr>
              <a:t>со стрессом, </a:t>
            </a:r>
            <a:r>
              <a:rPr lang="ru-RU" sz="1900" dirty="0">
                <a:latin typeface="Georgia" pitchFamily="18" charset="0"/>
                <a:cs typeface="+mn-cs"/>
              </a:rPr>
              <a:t>тревожностью;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депрессия</a:t>
            </a:r>
            <a:r>
              <a:rPr lang="ru-RU" sz="1900" dirty="0">
                <a:latin typeface="Georgia" pitchFamily="18" charset="0"/>
                <a:cs typeface="+mn-cs"/>
              </a:rPr>
              <a:t>, проявления </a:t>
            </a:r>
            <a:r>
              <a:rPr lang="ru-RU" sz="1900" dirty="0" err="1">
                <a:latin typeface="Georgia" pitchFamily="18" charset="0"/>
                <a:cs typeface="+mn-cs"/>
              </a:rPr>
              <a:t>аутоагрессивного</a:t>
            </a:r>
            <a:r>
              <a:rPr lang="ru-RU" sz="1900" dirty="0">
                <a:latin typeface="Georgia" pitchFamily="18" charset="0"/>
                <a:cs typeface="+mn-cs"/>
              </a:rPr>
              <a:t> и/или суицидального </a:t>
            </a:r>
            <a:r>
              <a:rPr lang="ru-RU" sz="1900" dirty="0">
                <a:latin typeface="Georgia" pitchFamily="18" charset="0"/>
                <a:cs typeface="+mn-cs"/>
              </a:rPr>
              <a:t>поведения;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переживание утраты;</a:t>
            </a:r>
            <a:endParaRPr lang="ru-RU" sz="19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900" dirty="0">
                <a:latin typeface="Georgia" pitchFamily="18" charset="0"/>
                <a:cs typeface="+mn-cs"/>
              </a:rPr>
              <a:t>экзистенциальные </a:t>
            </a:r>
            <a:r>
              <a:rPr lang="ru-RU" sz="1900" dirty="0">
                <a:latin typeface="Georgia" pitchFamily="18" charset="0"/>
                <a:cs typeface="+mn-cs"/>
              </a:rPr>
              <a:t>переживания, поиск идентичности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95813" y="492125"/>
            <a:ext cx="6858000" cy="1014413"/>
          </a:xfrm>
        </p:spPr>
        <p:txBody>
          <a:bodyPr/>
          <a:lstStyle/>
          <a:p>
            <a:pPr algn="ctr"/>
            <a:r>
              <a:rPr lang="ru-RU" b="1" smtClean="0">
                <a:latin typeface="Georgia" pitchFamily="18" charset="0"/>
              </a:rPr>
              <a:t>Гарифуллина </a:t>
            </a:r>
            <a:br>
              <a:rPr lang="ru-RU" b="1" smtClean="0">
                <a:latin typeface="Georgia" pitchFamily="18" charset="0"/>
              </a:rPr>
            </a:br>
            <a:r>
              <a:rPr lang="ru-RU" b="1" smtClean="0">
                <a:latin typeface="Georgia" pitchFamily="18" charset="0"/>
              </a:rPr>
              <a:t>Ирина Евгеньевна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10075" y="1450975"/>
            <a:ext cx="7143750" cy="4914900"/>
          </a:xfrm>
        </p:spPr>
        <p:txBody>
          <a:bodyPr rtlCol="0">
            <a:normAutofit fontScale="92500"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100" dirty="0" smtClean="0">
              <a:latin typeface="Georgia" panose="02040502050405020303" pitchFamily="18" charset="0"/>
            </a:endParaRPr>
          </a:p>
          <a:p>
            <a:pPr algn="ctr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latin typeface="Georgia" panose="02040502050405020303" pitchFamily="18" charset="0"/>
              </a:rPr>
              <a:t>Педагог-психолог </a:t>
            </a:r>
          </a:p>
          <a:p>
            <a:pPr algn="ctr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latin typeface="Georgia" panose="02040502050405020303" pitchFamily="18" charset="0"/>
              </a:rPr>
              <a:t>первой </a:t>
            </a:r>
            <a:r>
              <a:rPr lang="ru-RU" sz="2400" dirty="0">
                <a:latin typeface="Georgia" panose="02040502050405020303" pitchFamily="18" charset="0"/>
              </a:rPr>
              <a:t>квалификационной категории </a:t>
            </a:r>
            <a:endParaRPr lang="ru-RU" sz="2400" dirty="0" smtClean="0">
              <a:latin typeface="Georgia" panose="02040502050405020303" pitchFamily="18" charset="0"/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800" dirty="0">
              <a:latin typeface="Georgia" panose="02040502050405020303" pitchFamily="18" charset="0"/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latin typeface="Georgia" panose="02040502050405020303" pitchFamily="18" charset="0"/>
              </a:rPr>
              <a:t>Консультирование родителей по вопросам:</a:t>
            </a:r>
          </a:p>
          <a:p>
            <a:pPr marL="342900" indent="-342900" fontAlgn="auto"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Georgia" panose="02040502050405020303" pitchFamily="18" charset="0"/>
              </a:rPr>
              <a:t>детско-родительских отношений;</a:t>
            </a:r>
          </a:p>
          <a:p>
            <a:pPr marL="342900" indent="-342900" fontAlgn="auto"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Georgia" panose="02040502050405020303" pitchFamily="18" charset="0"/>
              </a:rPr>
              <a:t>возрастных и индивидуальных особенностей развития детей;</a:t>
            </a:r>
          </a:p>
          <a:p>
            <a:pPr marL="342900" indent="-342900" fontAlgn="auto"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Georgia" panose="02040502050405020303" pitchFamily="18" charset="0"/>
              </a:rPr>
              <a:t>готовности к обучению в школе;</a:t>
            </a:r>
          </a:p>
          <a:p>
            <a:pPr marL="342900" indent="-342900" fontAlgn="auto"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Georgia" panose="02040502050405020303" pitchFamily="18" charset="0"/>
              </a:rPr>
              <a:t>поведенческих, эмоциональных, интеллектуальных, мотивационных нарушений;</a:t>
            </a:r>
          </a:p>
          <a:p>
            <a:pPr marL="342900" indent="-342900" fontAlgn="auto">
              <a:spcAft>
                <a:spcPts val="0"/>
              </a:spcAft>
              <a:buFontTx/>
              <a:buChar char="-"/>
              <a:defRPr/>
            </a:pPr>
            <a:r>
              <a:rPr lang="ru-RU" sz="2400" dirty="0">
                <a:latin typeface="Georgia" panose="02040502050405020303" pitchFamily="18" charset="0"/>
              </a:rPr>
              <a:t>развития, обучения и воспитания детей с ОВЗ.</a:t>
            </a:r>
          </a:p>
          <a:p>
            <a:pPr marL="342900" indent="-342900" fontAlgn="auto">
              <a:spcAft>
                <a:spcPts val="0"/>
              </a:spcAft>
              <a:buFontTx/>
              <a:buChar char="-"/>
              <a:defRPr/>
            </a:pPr>
            <a:endParaRPr lang="ru-RU" sz="2000" dirty="0">
              <a:latin typeface="Georgia" panose="02040502050405020303" pitchFamily="18" charset="0"/>
            </a:endParaRPr>
          </a:p>
        </p:txBody>
      </p:sp>
      <p:pic>
        <p:nvPicPr>
          <p:cNvPr id="14339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492125"/>
            <a:ext cx="3914775" cy="587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 l="21518" r="16107"/>
          <a:stretch>
            <a:fillRect/>
          </a:stretch>
        </p:blipFill>
        <p:spPr bwMode="auto">
          <a:xfrm>
            <a:off x="522288" y="757238"/>
            <a:ext cx="4335462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625" y="742950"/>
            <a:ext cx="6886575" cy="5048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Данелия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Екатерина Евгеньевна </a:t>
            </a:r>
            <a:endParaRPr lang="ru-RU" sz="3200" b="1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Педагог-психолог </a:t>
            </a:r>
            <a:endParaRPr lang="ru-RU" sz="22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первой квалификационной 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категории.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Клинический психолог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anose="02040502050405020303" pitchFamily="18" charset="0"/>
                <a:cs typeface="+mn-cs"/>
              </a:rPr>
              <a:t>Консультирование родителей по вопросам: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детско-родительские отношения;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подготовка </a:t>
            </a:r>
            <a:r>
              <a:rPr lang="ru-RU" sz="2200" dirty="0">
                <a:latin typeface="Georgia" pitchFamily="18" charset="0"/>
                <a:cs typeface="+mn-cs"/>
              </a:rPr>
              <a:t>детей к школе; </a:t>
            </a:r>
            <a:endParaRPr lang="ru-RU" sz="22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работа </a:t>
            </a:r>
            <a:r>
              <a:rPr lang="ru-RU" sz="2200" dirty="0">
                <a:latin typeface="Georgia" pitchFamily="18" charset="0"/>
                <a:cs typeface="+mn-cs"/>
              </a:rPr>
              <a:t>с детьми с ограниченными возможностями здоровья;   </a:t>
            </a:r>
            <a:endParaRPr lang="ru-RU" sz="22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работа </a:t>
            </a:r>
            <a:r>
              <a:rPr lang="ru-RU" sz="2200" dirty="0">
                <a:latin typeface="Georgia" pitchFamily="18" charset="0"/>
                <a:cs typeface="+mn-cs"/>
              </a:rPr>
              <a:t>в кризисной </a:t>
            </a:r>
            <a:r>
              <a:rPr lang="ru-RU" sz="2200" dirty="0">
                <a:latin typeface="Georgia" pitchFamily="18" charset="0"/>
                <a:cs typeface="+mn-cs"/>
              </a:rPr>
              <a:t>ситуации;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психологическая </a:t>
            </a:r>
            <a:r>
              <a:rPr lang="ru-RU" sz="2200" dirty="0">
                <a:latin typeface="Georgia" pitchFamily="18" charset="0"/>
                <a:cs typeface="+mn-cs"/>
              </a:rPr>
              <a:t>помощь в ситуации </a:t>
            </a:r>
            <a:r>
              <a:rPr lang="ru-RU" sz="2200" dirty="0">
                <a:latin typeface="Georgia" pitchFamily="18" charset="0"/>
                <a:cs typeface="+mn-cs"/>
              </a:rPr>
              <a:t>утраты</a:t>
            </a:r>
            <a:endParaRPr lang="ru-RU" sz="2200" dirty="0">
              <a:latin typeface="Georgia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338" y="871538"/>
            <a:ext cx="3908425" cy="521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4821238" y="717550"/>
            <a:ext cx="6096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Georgia" pitchFamily="18" charset="0"/>
              </a:rPr>
              <a:t>Гилязева </a:t>
            </a:r>
          </a:p>
          <a:p>
            <a:pPr algn="ctr"/>
            <a:r>
              <a:rPr lang="ru-RU" sz="3200" b="1">
                <a:latin typeface="Georgia" pitchFamily="18" charset="0"/>
              </a:rPr>
              <a:t>Гюзель Миннияровна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10100" y="2000250"/>
            <a:ext cx="6959600" cy="4200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Педагог-психолог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первой квалификационной категории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anose="02040502050405020303" pitchFamily="18" charset="0"/>
                <a:cs typeface="+mn-cs"/>
              </a:rPr>
              <a:t>Консультирование родителей по вопросам</a:t>
            </a:r>
            <a:r>
              <a:rPr lang="ru-RU" sz="2200" b="1" dirty="0">
                <a:latin typeface="Georgia" panose="02040502050405020303" pitchFamily="18" charset="0"/>
                <a:cs typeface="+mn-cs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b="1" dirty="0">
              <a:latin typeface="Georgia" panose="02040502050405020303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детско-родительских отношений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возрастных и индивидуальных особенностей развития детей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готовности к обучению в школе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поведенческих, эмоциональных, интеллектуальных, мотивационных нарушений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развития, обучения и воспитания детей с ОВЗ.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608013"/>
            <a:ext cx="4137025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926013" y="503238"/>
            <a:ext cx="6905625" cy="53705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Полякова </a:t>
            </a:r>
            <a:endParaRPr lang="ru-RU" sz="3200" b="1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Ольга </a:t>
            </a:r>
            <a:r>
              <a:rPr lang="ru-RU" sz="3200" b="1" dirty="0">
                <a:latin typeface="Georgia" pitchFamily="18" charset="0"/>
                <a:cs typeface="+mn-cs"/>
              </a:rPr>
              <a:t>Сергеевна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Дефектолог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первой </a:t>
            </a:r>
            <a:r>
              <a:rPr lang="ru-RU" sz="2200" dirty="0">
                <a:latin typeface="Georgia" pitchFamily="18" charset="0"/>
                <a:cs typeface="+mn-cs"/>
              </a:rPr>
              <a:t>квалификационной категории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itchFamily="18" charset="0"/>
                <a:cs typeface="+mn-cs"/>
              </a:rPr>
              <a:t>Консультирование родителей по вопросам: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-нормы физического и психического развития </a:t>
            </a:r>
            <a:r>
              <a:rPr lang="ru-RU" sz="2200" dirty="0">
                <a:latin typeface="Georgia" pitchFamily="18" charset="0"/>
                <a:cs typeface="+mn-cs"/>
              </a:rPr>
              <a:t>детей</a:t>
            </a:r>
            <a:r>
              <a:rPr lang="ru-RU" sz="2200" dirty="0">
                <a:latin typeface="Georgia" pitchFamily="18" charset="0"/>
                <a:cs typeface="+mn-cs"/>
              </a:rPr>
              <a:t>;</a:t>
            </a:r>
            <a:endParaRPr lang="ru-RU" sz="2200" dirty="0">
              <a:latin typeface="Georg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особенности </a:t>
            </a:r>
            <a:r>
              <a:rPr lang="ru-RU" sz="2200" dirty="0">
                <a:latin typeface="Georgia" pitchFamily="18" charset="0"/>
                <a:cs typeface="+mn-cs"/>
              </a:rPr>
              <a:t>формирования ВПФ ( память, внимание, мышление</a:t>
            </a:r>
            <a:r>
              <a:rPr lang="ru-RU" sz="2200" dirty="0">
                <a:latin typeface="Georgia" pitchFamily="18" charset="0"/>
                <a:cs typeface="+mn-cs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воспитание</a:t>
            </a:r>
            <a:r>
              <a:rPr lang="ru-RU" sz="2200" dirty="0">
                <a:latin typeface="Georgia" pitchFamily="18" charset="0"/>
                <a:cs typeface="+mn-cs"/>
              </a:rPr>
              <a:t>, развитие и обучение детей с </a:t>
            </a:r>
            <a:r>
              <a:rPr lang="ru-RU" sz="2200" dirty="0">
                <a:latin typeface="Georgia" pitchFamily="18" charset="0"/>
                <a:cs typeface="+mn-cs"/>
              </a:rPr>
              <a:t>ОВЗ;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- воспитание, развитие и обучение детей с ЗРР, ЗПРР, когнитивными </a:t>
            </a:r>
            <a:r>
              <a:rPr lang="ru-RU" sz="2200" dirty="0">
                <a:latin typeface="Georgia" pitchFamily="18" charset="0"/>
                <a:cs typeface="+mn-cs"/>
              </a:rPr>
              <a:t>нарушениями.</a:t>
            </a:r>
            <a:endParaRPr lang="ru-RU" sz="2200" dirty="0">
              <a:latin typeface="Georgia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525" y="584200"/>
            <a:ext cx="4360863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005388" y="850900"/>
            <a:ext cx="6826250" cy="4986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Осипова </a:t>
            </a:r>
            <a:endParaRPr lang="ru-RU" sz="3200" b="1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Georgia" pitchFamily="18" charset="0"/>
                <a:cs typeface="+mn-cs"/>
              </a:rPr>
              <a:t>Ольга Вячеславовна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Логопед </a:t>
            </a:r>
            <a:endParaRPr lang="ru-RU" sz="2200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первой квалификационной категории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itchFamily="18" charset="0"/>
                <a:cs typeface="+mn-cs"/>
              </a:rPr>
              <a:t>Консультирование родителей по вопросам</a:t>
            </a:r>
            <a:r>
              <a:rPr lang="ru-RU" sz="2200" b="1" dirty="0">
                <a:latin typeface="Georgia" pitchFamily="18" charset="0"/>
                <a:cs typeface="+mn-cs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b="1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диагностики </a:t>
            </a:r>
            <a:r>
              <a:rPr lang="ru-RU" sz="2200" dirty="0">
                <a:latin typeface="Georgia" pitchFamily="18" charset="0"/>
                <a:cs typeface="+mn-cs"/>
              </a:rPr>
              <a:t>речевого развития </a:t>
            </a:r>
            <a:r>
              <a:rPr lang="ru-RU" sz="2200" dirty="0">
                <a:latin typeface="Georgia" pitchFamily="18" charset="0"/>
                <a:cs typeface="+mn-cs"/>
              </a:rPr>
              <a:t>детей;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задержки </a:t>
            </a:r>
            <a:r>
              <a:rPr lang="ru-RU" sz="2200" dirty="0">
                <a:latin typeface="Georgia" pitchFamily="18" charset="0"/>
                <a:cs typeface="+mn-cs"/>
              </a:rPr>
              <a:t>речевого </a:t>
            </a:r>
            <a:r>
              <a:rPr lang="ru-RU" sz="2200" dirty="0">
                <a:latin typeface="Georgia" pitchFamily="18" charset="0"/>
                <a:cs typeface="+mn-cs"/>
              </a:rPr>
              <a:t>развития;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коррекции </a:t>
            </a:r>
            <a:r>
              <a:rPr lang="ru-RU" sz="2200" dirty="0">
                <a:latin typeface="Georgia" pitchFamily="18" charset="0"/>
                <a:cs typeface="+mn-cs"/>
              </a:rPr>
              <a:t>нарушений </a:t>
            </a:r>
            <a:r>
              <a:rPr lang="ru-RU" sz="2200" dirty="0">
                <a:latin typeface="Georgia" pitchFamily="18" charset="0"/>
                <a:cs typeface="+mn-cs"/>
              </a:rPr>
              <a:t>звукопроизношения;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+mn-cs"/>
              </a:rPr>
              <a:t>- </a:t>
            </a:r>
            <a:r>
              <a:rPr lang="ru-RU" sz="2200" dirty="0">
                <a:latin typeface="Georgia" pitchFamily="18" charset="0"/>
                <a:cs typeface="+mn-cs"/>
              </a:rPr>
              <a:t>воспитание, развитие и обучение детей с ОВЗ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Georgia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Georgia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500" y="669925"/>
            <a:ext cx="37465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175250" y="723900"/>
            <a:ext cx="6096000" cy="1354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kern="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Семина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kern="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Светлана Анатольевна</a:t>
            </a:r>
            <a:r>
              <a:rPr lang="ru-RU" altLang="ru-RU" sz="3200" kern="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/>
            </a:r>
            <a:br>
              <a:rPr lang="ru-RU" altLang="ru-RU" sz="3200" kern="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</a:br>
            <a:endParaRPr lang="ru-RU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65663" y="1808163"/>
            <a:ext cx="6923087" cy="46942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Логопед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первой квалификационной категории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latin typeface="Georgia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itchFamily="18" charset="0"/>
                <a:cs typeface="Times New Roman" panose="02020603050405020304" pitchFamily="18" charset="0"/>
              </a:rPr>
              <a:t>Консультирование </a:t>
            </a:r>
            <a:r>
              <a:rPr lang="ru-RU" sz="2200" b="1" dirty="0">
                <a:latin typeface="Georgia" pitchFamily="18" charset="0"/>
                <a:cs typeface="Times New Roman" panose="02020603050405020304" pitchFamily="18" charset="0"/>
              </a:rPr>
              <a:t>родителей по вопросам: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постановки 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и коррекции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звукопроизношения;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развития 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фонематического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слуха;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нарушения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чтения и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письма;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коррекции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слоговой структуры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слова;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200" dirty="0" err="1">
                <a:latin typeface="Georgia" pitchFamily="18" charset="0"/>
                <a:cs typeface="Times New Roman" panose="02020603050405020304" pitchFamily="18" charset="0"/>
              </a:rPr>
              <a:t>звуко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-буквенного анализа и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синтеза;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200" dirty="0">
                <a:latin typeface="Georgia" pitchFamily="18" charset="0"/>
                <a:cs typeface="Times New Roman" panose="02020603050405020304" pitchFamily="18" charset="0"/>
              </a:rPr>
              <a:t>подвижности артикуляционного аппарата , мелкой моторики , а так же речевого дыхания ,голоса </a:t>
            </a:r>
            <a:endParaRPr lang="ru-RU" sz="2200" dirty="0">
              <a:latin typeface="Georgia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200" dirty="0">
              <a:latin typeface="Georgia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717550"/>
            <a:ext cx="4014787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Прямоугольник 4"/>
          <p:cNvSpPr>
            <a:spLocks noChangeArrowheads="1"/>
          </p:cNvSpPr>
          <p:nvPr/>
        </p:nvSpPr>
        <p:spPr bwMode="auto">
          <a:xfrm>
            <a:off x="5268913" y="585788"/>
            <a:ext cx="6096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Georgia" pitchFamily="18" charset="0"/>
              </a:rPr>
              <a:t>Нуриева </a:t>
            </a:r>
          </a:p>
          <a:p>
            <a:pPr algn="ctr"/>
            <a:r>
              <a:rPr lang="ru-RU" sz="3200" b="1">
                <a:latin typeface="Georgia" pitchFamily="18" charset="0"/>
              </a:rPr>
              <a:t>Айгуль Ильмировна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10100" y="1814513"/>
            <a:ext cx="7164388" cy="3817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Учитель первой квалификационной категории,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Заместитель директора по УВР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anose="02040502050405020303" pitchFamily="18" charset="0"/>
                <a:cs typeface="+mn-cs"/>
              </a:rPr>
              <a:t>Консультирование родителей по вопросам: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Государственная итоговая аттестация (ЕГЭ, ОГЭ, ГВЭ);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Промежуточная аттестация и ликвидация академической </a:t>
            </a:r>
            <a:r>
              <a:rPr lang="ru-RU" sz="2200" dirty="0" err="1">
                <a:latin typeface="Georgia" panose="02040502050405020303" pitchFamily="18" charset="0"/>
                <a:cs typeface="+mn-cs"/>
              </a:rPr>
              <a:t>задолжености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Всероссийские проверочные работы (особенности проведения);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Электронные образовательные ресурсы;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Работа с одаренными детьми;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 l="11748" r="9805"/>
          <a:stretch>
            <a:fillRect/>
          </a:stretch>
        </p:blipFill>
        <p:spPr bwMode="auto">
          <a:xfrm>
            <a:off x="690563" y="911225"/>
            <a:ext cx="3900487" cy="519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>
            <a:off x="4759325" y="593725"/>
            <a:ext cx="69405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Georgia" pitchFamily="18" charset="0"/>
              </a:rPr>
              <a:t>Самаркина </a:t>
            </a:r>
          </a:p>
          <a:p>
            <a:pPr algn="ctr"/>
            <a:r>
              <a:rPr lang="ru-RU" sz="3200" b="1">
                <a:latin typeface="Georgia" pitchFamily="18" charset="0"/>
              </a:rPr>
              <a:t>Надежда Владимировна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59325" y="1801813"/>
            <a:ext cx="6940550" cy="3602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Учитель </a:t>
            </a:r>
            <a:endParaRPr lang="ru-RU" sz="22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первой квалификационной категории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latin typeface="Georgia" panose="02040502050405020303" pitchFamily="18" charset="0"/>
                <a:cs typeface="+mn-cs"/>
              </a:rPr>
              <a:t>Консультирование родителей по вопросам</a:t>
            </a:r>
            <a:r>
              <a:rPr lang="ru-RU" sz="2200" b="1" dirty="0">
                <a:latin typeface="Georgia" panose="02040502050405020303" pitchFamily="18" charset="0"/>
                <a:cs typeface="+mn-cs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b="1" dirty="0">
              <a:latin typeface="Georgia" panose="02040502050405020303" pitchFamily="18" charset="0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организация образовательного процесса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возрастные и индивидуальные особенности развития ребёнка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готовность к обучению в </a:t>
            </a:r>
            <a:r>
              <a:rPr lang="ru-RU" sz="2200" dirty="0">
                <a:latin typeface="Georgia" panose="02040502050405020303" pitchFamily="18" charset="0"/>
                <a:cs typeface="+mn-cs"/>
              </a:rPr>
              <a:t>школе;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500" dirty="0">
              <a:latin typeface="Georgia" panose="02040502050405020303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dirty="0">
                <a:latin typeface="Georgia" panose="02040502050405020303" pitchFamily="18" charset="0"/>
                <a:cs typeface="+mn-cs"/>
              </a:rPr>
              <a:t>развитие, обучение и воспитание младших школьников.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 l="14709" b="12770"/>
          <a:stretch>
            <a:fillRect/>
          </a:stretch>
        </p:blipFill>
        <p:spPr bwMode="auto">
          <a:xfrm>
            <a:off x="635000" y="815975"/>
            <a:ext cx="3698875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5175250" y="498475"/>
            <a:ext cx="6096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Georgia" pitchFamily="18" charset="0"/>
              </a:rPr>
              <a:t>Халева </a:t>
            </a:r>
          </a:p>
          <a:p>
            <a:pPr algn="ctr"/>
            <a:r>
              <a:rPr lang="ru-RU" sz="3200" b="1">
                <a:latin typeface="Georgia" pitchFamily="18" charset="0"/>
              </a:rPr>
              <a:t>Елена Александровна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27575" y="1539875"/>
            <a:ext cx="7464425" cy="5318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200">
                <a:latin typeface="Georgia" pitchFamily="18" charset="0"/>
              </a:rPr>
              <a:t>Учитель </a:t>
            </a:r>
          </a:p>
          <a:p>
            <a:pPr algn="ctr"/>
            <a:r>
              <a:rPr lang="ru-RU" sz="2200">
                <a:latin typeface="Georgia" pitchFamily="18" charset="0"/>
              </a:rPr>
              <a:t>первой квалификационной категории</a:t>
            </a:r>
          </a:p>
          <a:p>
            <a:pPr algn="ctr"/>
            <a:endParaRPr lang="ru-RU" sz="1000">
              <a:latin typeface="Georgia" pitchFamily="18" charset="0"/>
            </a:endParaRPr>
          </a:p>
          <a:p>
            <a:pPr algn="ctr"/>
            <a:r>
              <a:rPr lang="ru-RU" sz="2200" b="1">
                <a:latin typeface="Georgia" pitchFamily="18" charset="0"/>
              </a:rPr>
              <a:t>Консультирование родителей по вопросам:</a:t>
            </a:r>
          </a:p>
          <a:p>
            <a:pPr algn="ctr"/>
            <a:endParaRPr lang="ru-RU" sz="500" b="1">
              <a:latin typeface="Georgia" pitchFamily="18" charset="0"/>
            </a:endParaRPr>
          </a:p>
          <a:p>
            <a:r>
              <a:rPr lang="ru-RU" sz="2000"/>
              <a:t>организация образовательного процесса;</a:t>
            </a:r>
          </a:p>
          <a:p>
            <a:r>
              <a:rPr lang="ru-RU" sz="2000"/>
              <a:t>возрастные и индивидуальные особенности развития ребёнка;</a:t>
            </a:r>
          </a:p>
          <a:p>
            <a:r>
              <a:rPr lang="ru-RU" sz="2000"/>
              <a:t>межличностная коммуникация и социализация у детей и подростков</a:t>
            </a:r>
          </a:p>
          <a:p>
            <a:r>
              <a:rPr lang="ru-RU" sz="2000"/>
              <a:t>компьютерная зависимость, оптимальное время взаимодействия ребенка с гаджетом и социальными сетями;</a:t>
            </a:r>
          </a:p>
          <a:p>
            <a:r>
              <a:rPr lang="ru-RU" sz="2000"/>
              <a:t>развитие, обучение и воспитание детей и подростков;</a:t>
            </a:r>
          </a:p>
          <a:p>
            <a:r>
              <a:rPr lang="ru-RU" sz="2000"/>
              <a:t>трудности во взаимоотношениях между родителями и детьми;</a:t>
            </a:r>
          </a:p>
          <a:p>
            <a:r>
              <a:rPr lang="ru-RU" sz="2000"/>
              <a:t>профессиональное самоопределения школьников;</a:t>
            </a:r>
          </a:p>
          <a:p>
            <a:pPr algn="just"/>
            <a:endParaRPr lang="ru-RU" sz="2000">
              <a:latin typeface="Georgia" pitchFamily="18" charset="0"/>
            </a:endParaRPr>
          </a:p>
          <a:p>
            <a:pPr algn="just">
              <a:buFontTx/>
              <a:buChar char="-"/>
            </a:pPr>
            <a:endParaRPr lang="ru-RU" sz="2200"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397</Words>
  <Application>Microsoft Office PowerPoint</Application>
  <PresentationFormat>Произвольный</PresentationFormat>
  <Paragraphs>143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Arial</vt:lpstr>
      <vt:lpstr>Calibri Light</vt:lpstr>
      <vt:lpstr>Georgia</vt:lpstr>
      <vt:lpstr>Times New Roman</vt:lpstr>
      <vt:lpstr>Тема Office</vt:lpstr>
      <vt:lpstr>Тема Office</vt:lpstr>
      <vt:lpstr>Слайд 1</vt:lpstr>
      <vt:lpstr>Гарифуллина  Ирина Евгеньевна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24</cp:revision>
  <dcterms:created xsi:type="dcterms:W3CDTF">2021-07-29T09:49:35Z</dcterms:created>
  <dcterms:modified xsi:type="dcterms:W3CDTF">2023-07-07T14:32:54Z</dcterms:modified>
</cp:coreProperties>
</file>